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0"/>
  </p:notesMasterIdLst>
  <p:sldIdLst>
    <p:sldId id="859" r:id="rId2"/>
    <p:sldId id="1238" r:id="rId3"/>
    <p:sldId id="1244" r:id="rId4"/>
    <p:sldId id="1239" r:id="rId5"/>
    <p:sldId id="1240" r:id="rId6"/>
    <p:sldId id="1242" r:id="rId7"/>
    <p:sldId id="1243" r:id="rId8"/>
    <p:sldId id="1247" r:id="rId9"/>
    <p:sldId id="1252" r:id="rId10"/>
    <p:sldId id="1253" r:id="rId11"/>
    <p:sldId id="1241" r:id="rId12"/>
    <p:sldId id="1255" r:id="rId13"/>
    <p:sldId id="1257" r:id="rId14"/>
    <p:sldId id="1289" r:id="rId15"/>
    <p:sldId id="1290" r:id="rId16"/>
    <p:sldId id="1254" r:id="rId17"/>
    <p:sldId id="1256" r:id="rId18"/>
    <p:sldId id="1265" r:id="rId19"/>
    <p:sldId id="1259" r:id="rId20"/>
    <p:sldId id="1266" r:id="rId21"/>
    <p:sldId id="1270" r:id="rId22"/>
    <p:sldId id="1271" r:id="rId23"/>
    <p:sldId id="1273" r:id="rId24"/>
    <p:sldId id="1274" r:id="rId25"/>
    <p:sldId id="1276" r:id="rId26"/>
    <p:sldId id="1275" r:id="rId27"/>
    <p:sldId id="1277" r:id="rId28"/>
    <p:sldId id="1278" r:id="rId29"/>
    <p:sldId id="1279" r:id="rId30"/>
    <p:sldId id="1280" r:id="rId31"/>
    <p:sldId id="1282" r:id="rId32"/>
    <p:sldId id="1283" r:id="rId33"/>
    <p:sldId id="1284" r:id="rId34"/>
    <p:sldId id="1285" r:id="rId35"/>
    <p:sldId id="1286" r:id="rId36"/>
    <p:sldId id="1288" r:id="rId37"/>
    <p:sldId id="1291" r:id="rId38"/>
    <p:sldId id="1293" r:id="rId3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037342"/>
            <a:ext cx="11523345" cy="383181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考点过关整合    </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七</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年</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级下册</a:t>
            </a:r>
            <a:endPar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第四单元  走进法治天地</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4192"/>
            <a:ext cx="11485848" cy="576248"/>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）学校保护</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455440774"/>
              </p:ext>
            </p:extLst>
          </p:nvPr>
        </p:nvGraphicFramePr>
        <p:xfrm>
          <a:off x="609600" y="2009368"/>
          <a:ext cx="10971213" cy="3291840"/>
        </p:xfrm>
        <a:graphic>
          <a:graphicData uri="http://schemas.openxmlformats.org/drawingml/2006/table">
            <a:tbl>
              <a:tblPr firstRow="1" firstCol="1" bandRow="1"/>
              <a:tblGrid>
                <a:gridCol w="1290215">
                  <a:extLst>
                    <a:ext uri="{9D8B030D-6E8A-4147-A177-3AD203B41FA5}">
                      <a16:colId xmlns:a16="http://schemas.microsoft.com/office/drawing/2014/main" val="139991091"/>
                    </a:ext>
                  </a:extLst>
                </a:gridCol>
                <a:gridCol w="9680998">
                  <a:extLst>
                    <a:ext uri="{9D8B030D-6E8A-4147-A177-3AD203B41FA5}">
                      <a16:colId xmlns:a16="http://schemas.microsoft.com/office/drawing/2014/main" val="2032214556"/>
                    </a:ext>
                  </a:extLst>
                </a:gridCol>
              </a:tblGrid>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1190738"/>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含义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学校、幼儿园和其他教育机构对未成年人实施的保护</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8585717"/>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在保护未成年人的工作中，学校保护起着重要作用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156968"/>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侵权表现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体罚或变相体罚学生；随意开除学生；分快慢班；等等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3383903"/>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保护措施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开展安全教育日活动；对校园进行消毒；开展劳动实践；出台校园陪餐制度；等等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0856967"/>
                  </a:ext>
                </a:extLst>
              </a:tr>
            </a:tbl>
          </a:graphicData>
        </a:graphic>
      </p:graphicFrame>
    </p:spTree>
    <p:extLst>
      <p:ext uri="{BB962C8B-B14F-4D97-AF65-F5344CB8AC3E}">
        <p14:creationId xmlns:p14="http://schemas.microsoft.com/office/powerpoint/2010/main" val="10430472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720"/>
            <a:ext cx="11485848" cy="576248"/>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）社会保护</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127505643"/>
              </p:ext>
            </p:extLst>
          </p:nvPr>
        </p:nvGraphicFramePr>
        <p:xfrm>
          <a:off x="609600" y="2153384"/>
          <a:ext cx="10971213" cy="3291840"/>
        </p:xfrm>
        <a:graphic>
          <a:graphicData uri="http://schemas.openxmlformats.org/drawingml/2006/table">
            <a:tbl>
              <a:tblPr firstRow="1" firstCol="1" bandRow="1"/>
              <a:tblGrid>
                <a:gridCol w="1290215">
                  <a:extLst>
                    <a:ext uri="{9D8B030D-6E8A-4147-A177-3AD203B41FA5}">
                      <a16:colId xmlns:a16="http://schemas.microsoft.com/office/drawing/2014/main" val="3255409013"/>
                    </a:ext>
                  </a:extLst>
                </a:gridCol>
                <a:gridCol w="9680998">
                  <a:extLst>
                    <a:ext uri="{9D8B030D-6E8A-4147-A177-3AD203B41FA5}">
                      <a16:colId xmlns:a16="http://schemas.microsoft.com/office/drawing/2014/main" val="3959248310"/>
                    </a:ext>
                  </a:extLst>
                </a:gridCol>
              </a:tblGrid>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1932252"/>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含义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国家、人民团体、企业事业单位、社会组织以及其他组织和个人对未成年人实施的保护</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3435763"/>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是未成年人保护必不可少的组成部分</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1223453"/>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侵权表现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招收童工；网吧等营业性场所允许未成年人进入；等等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839243"/>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保护措施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开展护苗专项行动；社区开展消防演练；排查校园周边安全隐患；等等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2125940"/>
                  </a:ext>
                </a:extLst>
              </a:tr>
            </a:tbl>
          </a:graphicData>
        </a:graphic>
      </p:graphicFrame>
    </p:spTree>
    <p:extLst>
      <p:ext uri="{BB962C8B-B14F-4D97-AF65-F5344CB8AC3E}">
        <p14:creationId xmlns:p14="http://schemas.microsoft.com/office/powerpoint/2010/main" val="3681138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576"/>
            <a:ext cx="11485848" cy="576248"/>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）网络保护</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713738364"/>
              </p:ext>
            </p:extLst>
          </p:nvPr>
        </p:nvGraphicFramePr>
        <p:xfrm>
          <a:off x="609600" y="1916832"/>
          <a:ext cx="10971213" cy="2743200"/>
        </p:xfrm>
        <a:graphic>
          <a:graphicData uri="http://schemas.openxmlformats.org/drawingml/2006/table">
            <a:tbl>
              <a:tblPr firstRow="1" firstCol="1" bandRow="1"/>
              <a:tblGrid>
                <a:gridCol w="1290215">
                  <a:extLst>
                    <a:ext uri="{9D8B030D-6E8A-4147-A177-3AD203B41FA5}">
                      <a16:colId xmlns:a16="http://schemas.microsoft.com/office/drawing/2014/main" val="197120514"/>
                    </a:ext>
                  </a:extLst>
                </a:gridCol>
                <a:gridCol w="9680998">
                  <a:extLst>
                    <a:ext uri="{9D8B030D-6E8A-4147-A177-3AD203B41FA5}">
                      <a16:colId xmlns:a16="http://schemas.microsoft.com/office/drawing/2014/main" val="4051794691"/>
                    </a:ext>
                  </a:extLst>
                </a:gridCol>
              </a:tblGrid>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0535163"/>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含义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国家、社会、学校和家庭对未成年人网络生活实施的专门保护</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2107848"/>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侵权表现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网上丑化他人；网上传播他人隐私；等等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4488004"/>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作用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有利于保障未成年人在网络空间的合法权益，力图实现对未成年人的线上线下全方位保护</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70618737"/>
                  </a:ext>
                </a:extLst>
              </a:tr>
            </a:tbl>
          </a:graphicData>
        </a:graphic>
      </p:graphicFrame>
    </p:spTree>
    <p:extLst>
      <p:ext uri="{BB962C8B-B14F-4D97-AF65-F5344CB8AC3E}">
        <p14:creationId xmlns:p14="http://schemas.microsoft.com/office/powerpoint/2010/main" val="18996545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87296"/>
            <a:ext cx="11485848" cy="576248"/>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）政府保护</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810130830"/>
              </p:ext>
            </p:extLst>
          </p:nvPr>
        </p:nvGraphicFramePr>
        <p:xfrm>
          <a:off x="609600" y="2053952"/>
          <a:ext cx="10971213" cy="2743200"/>
        </p:xfrm>
        <a:graphic>
          <a:graphicData uri="http://schemas.openxmlformats.org/drawingml/2006/table">
            <a:tbl>
              <a:tblPr firstRow="1" firstCol="1" bandRow="1"/>
              <a:tblGrid>
                <a:gridCol w="1290215">
                  <a:extLst>
                    <a:ext uri="{9D8B030D-6E8A-4147-A177-3AD203B41FA5}">
                      <a16:colId xmlns:a16="http://schemas.microsoft.com/office/drawing/2014/main" val="755022129"/>
                    </a:ext>
                  </a:extLst>
                </a:gridCol>
                <a:gridCol w="9680998">
                  <a:extLst>
                    <a:ext uri="{9D8B030D-6E8A-4147-A177-3AD203B41FA5}">
                      <a16:colId xmlns:a16="http://schemas.microsoft.com/office/drawing/2014/main" val="4249976541"/>
                    </a:ext>
                  </a:extLst>
                </a:gridCol>
              </a:tblGrid>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7209000"/>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含义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各级人民政府及其有关部门在各自职责范围内对未成年人实施的保护</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3232957"/>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政府在未成年人保护工作中承担着主体责任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8478250"/>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保护措施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政府开展家庭教育指导服务，如进行教育知识宣传、保障留守未成年人接受义务教育、新建义务教育学校等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349116"/>
                  </a:ext>
                </a:extLst>
              </a:tr>
            </a:tbl>
          </a:graphicData>
        </a:graphic>
      </p:graphicFrame>
    </p:spTree>
    <p:extLst>
      <p:ext uri="{BB962C8B-B14F-4D97-AF65-F5344CB8AC3E}">
        <p14:creationId xmlns:p14="http://schemas.microsoft.com/office/powerpoint/2010/main" val="30655065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576248"/>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）司法保护</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4064764370"/>
              </p:ext>
            </p:extLst>
          </p:nvPr>
        </p:nvGraphicFramePr>
        <p:xfrm>
          <a:off x="618171" y="1892776"/>
          <a:ext cx="10971213" cy="3840480"/>
        </p:xfrm>
        <a:graphic>
          <a:graphicData uri="http://schemas.openxmlformats.org/drawingml/2006/table">
            <a:tbl>
              <a:tblPr firstRow="1" firstCol="1" bandRow="1"/>
              <a:tblGrid>
                <a:gridCol w="1660611">
                  <a:extLst>
                    <a:ext uri="{9D8B030D-6E8A-4147-A177-3AD203B41FA5}">
                      <a16:colId xmlns:a16="http://schemas.microsoft.com/office/drawing/2014/main" val="35883462"/>
                    </a:ext>
                  </a:extLst>
                </a:gridCol>
                <a:gridCol w="9310602">
                  <a:extLst>
                    <a:ext uri="{9D8B030D-6E8A-4147-A177-3AD203B41FA5}">
                      <a16:colId xmlns:a16="http://schemas.microsoft.com/office/drawing/2014/main" val="2274453622"/>
                    </a:ext>
                  </a:extLst>
                </a:gridCol>
              </a:tblGrid>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8656006"/>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含义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国家司法机关（</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包括公安机关、人民检察院、人民法院以及司法行政部门在内的广义上的司法机关</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）依法履行职责，对未成年人实施的专门保护</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5581050"/>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维护未成年人合法权益的重要保障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69366401"/>
                  </a:ext>
                </a:extLst>
              </a:tr>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保护措施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未成年人犯罪记录封存；未成年人案件不公开审理；设立少年法庭；等等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77235867"/>
                  </a:ext>
                </a:extLst>
              </a:tr>
            </a:tbl>
          </a:graphicData>
        </a:graphic>
      </p:graphicFrame>
    </p:spTree>
    <p:extLst>
      <p:ext uri="{BB962C8B-B14F-4D97-AF65-F5344CB8AC3E}">
        <p14:creationId xmlns:p14="http://schemas.microsoft.com/office/powerpoint/2010/main" val="41756605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66823"/>
            <a:ext cx="11485848" cy="2238241"/>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观点辨析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有了国家的特殊保护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未成年人就可以健康成长了。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这个观点是片面的。未成年人需要国家法律提供特殊保护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原因、六大保护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同时也需要自我保护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措施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63943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立法治意识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）内涵：法治意识是人们对法律发自内心的认可、崇尚、遵守和服从。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推动全社会树立法治意识，增强全社会厉行法治的积极性和主动性，对于全面推进依法治国、建设社会主义法治国家具有重要意义。</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当法律真正铭刻在我们的内心时，才会充分体现其自身的价值，发挥其应有的功能。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树立法治意识，是青少年健康成长的基本要求。青少年不仅是法治中国建设的受益者，更应该成为参与者和推动者。</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8.eps" descr="id:2147494127;FounderCES"/>
          <p:cNvPicPr/>
          <p:nvPr/>
        </p:nvPicPr>
        <p:blipFill>
          <a:blip r:embed="rId2"/>
          <a:stretch>
            <a:fillRect/>
          </a:stretch>
        </p:blipFill>
        <p:spPr>
          <a:xfrm>
            <a:off x="469956" y="1430985"/>
            <a:ext cx="1292072" cy="332776"/>
          </a:xfrm>
          <a:prstGeom prst="rect">
            <a:avLst/>
          </a:prstGeom>
        </p:spPr>
      </p:pic>
    </p:spTree>
    <p:extLst>
      <p:ext uri="{BB962C8B-B14F-4D97-AF65-F5344CB8AC3E}">
        <p14:creationId xmlns:p14="http://schemas.microsoft.com/office/powerpoint/2010/main" val="39399373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54855"/>
            <a:ext cx="11485848" cy="2238241"/>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依</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法办事的要求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）遵守各种法律、法规。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）养成尊法学法守法用法的习惯，逐步成长为社会主义法治的忠实崇尚者、自觉遵守者、坚定捍卫者。</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9.eps" descr="id:2147494134;FounderCES"/>
          <p:cNvPicPr/>
          <p:nvPr/>
        </p:nvPicPr>
        <p:blipFill>
          <a:blip r:embed="rId2"/>
          <a:stretch>
            <a:fillRect/>
          </a:stretch>
        </p:blipFill>
        <p:spPr>
          <a:xfrm>
            <a:off x="478582" y="2244074"/>
            <a:ext cx="1241375" cy="319647"/>
          </a:xfrm>
          <a:prstGeom prst="rect">
            <a:avLst/>
          </a:prstGeom>
        </p:spPr>
      </p:pic>
    </p:spTree>
    <p:extLst>
      <p:ext uri="{BB962C8B-B14F-4D97-AF65-F5344CB8AC3E}">
        <p14:creationId xmlns:p14="http://schemas.microsoft.com/office/powerpoint/2010/main" val="32049773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1754326"/>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中学生离法律还远，学不学法不重要。（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易错辨析DF.eps" descr="id:2147494155;FounderCES"/>
          <p:cNvPicPr/>
          <p:nvPr/>
        </p:nvPicPr>
        <p:blipFill>
          <a:blip r:embed="rId2"/>
          <a:stretch>
            <a:fillRect/>
          </a:stretch>
        </p:blipFill>
        <p:spPr>
          <a:xfrm>
            <a:off x="569893" y="764704"/>
            <a:ext cx="11050627" cy="519274"/>
          </a:xfrm>
          <a:prstGeom prst="rect">
            <a:avLst/>
          </a:prstGeom>
        </p:spPr>
      </p:pic>
      <p:sp>
        <p:nvSpPr>
          <p:cNvPr id="5" name="矩形 4"/>
          <p:cNvSpPr/>
          <p:nvPr/>
        </p:nvSpPr>
        <p:spPr>
          <a:xfrm>
            <a:off x="6337108" y="1683556"/>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6" name="内容占位符 1"/>
          <p:cNvSpPr txBox="1">
            <a:spLocks/>
          </p:cNvSpPr>
          <p:nvPr/>
        </p:nvSpPr>
        <p:spPr bwMode="auto">
          <a:xfrm>
            <a:off x="360854" y="2043596"/>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法律与我们每个人如影随形，相伴一生，中学生需要养成尊法学法守法用法的习惯。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1200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68748"/>
            <a:ext cx="11485848" cy="2308324"/>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学会依法办事，只需要维护自身权益。（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面对不法侵害，我们要以牙还牙。（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1296958" y="2253700"/>
            <a:ext cx="9622784"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我们在实现自身利益的过程中，还要自觉维护他人和集体的合法权益</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276487" y="3460768"/>
            <a:ext cx="5444119" cy="461665"/>
          </a:xfrm>
          <a:prstGeom prst="rect">
            <a:avLst/>
          </a:prstGeom>
        </p:spPr>
        <p:txBody>
          <a:bodyPr wrap="none">
            <a:spAutoFit/>
          </a:bodyPr>
          <a:lstStyle/>
          <a:p>
            <a:r>
              <a:rPr lang="zh-CN" altLang="zh-CN" sz="2400">
                <a:cs typeface="Times New Roman" panose="02020603050405020304" pitchFamily="18" charset="0"/>
              </a:rPr>
              <a:t>我们应该树立法治意识，学会依法办事</a:t>
            </a:r>
            <a:endParaRPr lang="zh-CN" altLang="en-US"/>
          </a:p>
        </p:txBody>
      </p:sp>
      <p:sp>
        <p:nvSpPr>
          <p:cNvPr id="7" name="矩形 6"/>
          <p:cNvSpPr/>
          <p:nvPr/>
        </p:nvSpPr>
        <p:spPr>
          <a:xfrm>
            <a:off x="6357360" y="1896383"/>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8" name="矩形 7"/>
          <p:cNvSpPr/>
          <p:nvPr/>
        </p:nvSpPr>
        <p:spPr>
          <a:xfrm>
            <a:off x="5719827" y="2990936"/>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Tree>
    <p:extLst>
      <p:ext uri="{BB962C8B-B14F-4D97-AF65-F5344CB8AC3E}">
        <p14:creationId xmlns:p14="http://schemas.microsoft.com/office/powerpoint/2010/main" val="910834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知识导图DF.eps" descr="id:2147494057;FounderCES"/>
          <p:cNvPicPr/>
          <p:nvPr/>
        </p:nvPicPr>
        <p:blipFill>
          <a:blip r:embed="rId2"/>
          <a:stretch>
            <a:fillRect/>
          </a:stretch>
        </p:blipFill>
        <p:spPr>
          <a:xfrm>
            <a:off x="455540" y="747452"/>
            <a:ext cx="11279332" cy="529936"/>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2134766" y="1264011"/>
            <a:ext cx="8774069" cy="4734534"/>
          </a:xfrm>
          <a:prstGeom prst="rect">
            <a:avLst/>
          </a:prstGeom>
        </p:spPr>
      </p:pic>
      <p:pic>
        <p:nvPicPr>
          <p:cNvPr id="4" name="图片 3"/>
          <p:cNvPicPr>
            <a:picLocks noChangeAspect="1"/>
          </p:cNvPicPr>
          <p:nvPr/>
        </p:nvPicPr>
        <p:blipFill>
          <a:blip r:embed="rId4">
            <a:clrChange>
              <a:clrFrom>
                <a:srgbClr val="FFFFFF"/>
              </a:clrFrom>
              <a:clrTo>
                <a:srgbClr val="FFFFFF">
                  <a:alpha val="0"/>
                </a:srgbClr>
              </a:clrTo>
            </a:clrChange>
          </a:blip>
          <a:stretch>
            <a:fillRect/>
          </a:stretch>
        </p:blipFill>
        <p:spPr>
          <a:xfrm>
            <a:off x="649728" y="3943081"/>
            <a:ext cx="1259132" cy="1173851"/>
          </a:xfrm>
          <a:prstGeom prst="rect">
            <a:avLst/>
          </a:prstGeom>
        </p:spPr>
      </p:pic>
      <p:pic>
        <p:nvPicPr>
          <p:cNvPr id="5" name="图片 4"/>
          <p:cNvPicPr>
            <a:picLocks noChangeAspect="1"/>
          </p:cNvPicPr>
          <p:nvPr/>
        </p:nvPicPr>
        <p:blipFill>
          <a:blip r:embed="rId5">
            <a:clrChange>
              <a:clrFrom>
                <a:srgbClr val="FFFFFF"/>
              </a:clrFrom>
              <a:clrTo>
                <a:srgbClr val="FFFFFF">
                  <a:alpha val="0"/>
                </a:srgbClr>
              </a:clrTo>
            </a:clrChange>
          </a:blip>
          <a:stretch>
            <a:fillRect/>
          </a:stretch>
        </p:blipFill>
        <p:spPr>
          <a:xfrm>
            <a:off x="1851627" y="4467790"/>
            <a:ext cx="291356" cy="124434"/>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2840"/>
            <a:ext cx="11485848" cy="3416320"/>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法律只有处理矛盾和纠纷的作用，没有保护作用。（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学校将课间时间延长至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分钟，这体现了对青少年的政府保护。（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938714"/>
            <a:ext cx="1149499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我们既受到法律的约束，又受到法律的保护。法律通过解决纠纷和制裁违法犯罪，惩恶扬善、伸张正义，维护我们的合法权益。</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594898"/>
            <a:ext cx="1149499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我国对未成年人的保护分为家庭保护、学校保护、社会保护、网络保护、政府保护和司法保护六大类，延长课间时间体现的是对学生的学校保护。</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7886780" y="1591297"/>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7" name="矩形 6"/>
          <p:cNvSpPr/>
          <p:nvPr/>
        </p:nvSpPr>
        <p:spPr>
          <a:xfrm>
            <a:off x="9695606" y="3229749"/>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Tree>
    <p:extLst>
      <p:ext uri="{BB962C8B-B14F-4D97-AF65-F5344CB8AC3E}">
        <p14:creationId xmlns:p14="http://schemas.microsoft.com/office/powerpoint/2010/main" val="1076840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900235"/>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）针对儿童智能手表中存在的诱导消费、传播不良信息的乱象，中央网信办启动专项行动，重点整治儿童智能设备。这一行动（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体现了不同情况要差别对待</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维护了未成年人的受教育权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体现了对未成年人的特殊保护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鼓励未成年人利用网络获取新知</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提分优练DF.eps" descr="id:2147494162;FounderCES"/>
          <p:cNvPicPr/>
          <p:nvPr/>
        </p:nvPicPr>
        <p:blipFill>
          <a:blip r:embed="rId2"/>
          <a:stretch>
            <a:fillRect/>
          </a:stretch>
        </p:blipFill>
        <p:spPr>
          <a:xfrm>
            <a:off x="303140" y="692696"/>
            <a:ext cx="11584132" cy="544368"/>
          </a:xfrm>
          <a:prstGeom prst="rect">
            <a:avLst/>
          </a:prstGeom>
        </p:spPr>
      </p:pic>
      <p:sp>
        <p:nvSpPr>
          <p:cNvPr id="5" name="矩形 4"/>
          <p:cNvSpPr/>
          <p:nvPr/>
        </p:nvSpPr>
        <p:spPr>
          <a:xfrm>
            <a:off x="9119542" y="2564904"/>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1130246"/>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月起，国家卫生健康委联合多部门启动为期三年的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体重管理年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活动。下列对活动方案解读正确的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355545966"/>
              </p:ext>
            </p:extLst>
          </p:nvPr>
        </p:nvGraphicFramePr>
        <p:xfrm>
          <a:off x="609600" y="2420888"/>
          <a:ext cx="10971213" cy="2743200"/>
        </p:xfrm>
        <a:graphic>
          <a:graphicData uri="http://schemas.openxmlformats.org/drawingml/2006/table">
            <a:tbl>
              <a:tblPr firstRow="1" firstCol="1" bandRow="1"/>
              <a:tblGrid>
                <a:gridCol w="1191474">
                  <a:extLst>
                    <a:ext uri="{9D8B030D-6E8A-4147-A177-3AD203B41FA5}">
                      <a16:colId xmlns:a16="http://schemas.microsoft.com/office/drawing/2014/main" val="1545998136"/>
                    </a:ext>
                  </a:extLst>
                </a:gridCol>
                <a:gridCol w="6679274">
                  <a:extLst>
                    <a:ext uri="{9D8B030D-6E8A-4147-A177-3AD203B41FA5}">
                      <a16:colId xmlns:a16="http://schemas.microsoft.com/office/drawing/2014/main" val="3496030195"/>
                    </a:ext>
                  </a:extLst>
                </a:gridCol>
                <a:gridCol w="3100465">
                  <a:extLst>
                    <a:ext uri="{9D8B030D-6E8A-4147-A177-3AD203B41FA5}">
                      <a16:colId xmlns:a16="http://schemas.microsoft.com/office/drawing/2014/main" val="3704402307"/>
                    </a:ext>
                  </a:extLst>
                </a:gridCol>
              </a:tblGrid>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序号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活动方案</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摘要</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2827379"/>
                  </a:ext>
                </a:extLst>
              </a:tr>
              <a:tr h="0">
                <a:tc>
                  <a:txBody>
                    <a:bodyPr/>
                    <a:lstStyle/>
                    <a:p>
                      <a:pPr algn="ctr" hangingPunct="0">
                        <a:lnSpc>
                          <a:spcPct val="15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校园内避免售卖高糖等食品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加强社会保护</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11605"/>
                  </a:ext>
                </a:extLst>
              </a:tr>
              <a:tr h="0">
                <a:tc>
                  <a:txBody>
                    <a:bodyPr/>
                    <a:lstStyle/>
                    <a:p>
                      <a:pPr algn="ctr" hangingPunct="0">
                        <a:lnSpc>
                          <a:spcPct val="15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强化父母对儿童健康的责任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实施家庭保护</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779407"/>
                  </a:ext>
                </a:extLst>
              </a:tr>
              <a:tr h="0">
                <a:tc>
                  <a:txBody>
                    <a:bodyPr/>
                    <a:lstStyle/>
                    <a:p>
                      <a:pPr algn="ctr" hangingPunct="0">
                        <a:lnSpc>
                          <a:spcPct val="15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培养青少年动态测量体重习惯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学会爱护身体</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827148"/>
                  </a:ext>
                </a:extLst>
              </a:tr>
              <a:tr h="0">
                <a:tc>
                  <a:txBody>
                    <a:bodyPr/>
                    <a:lstStyle/>
                    <a:p>
                      <a:pPr algn="ctr" hangingPunct="0">
                        <a:lnSpc>
                          <a:spcPct val="150000"/>
                        </a:lnSpc>
                        <a:spcAft>
                          <a:spcPts val="0"/>
                        </a:spcAf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保障学生每天两小时运动时间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共建美好集体</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155115"/>
                  </a:ext>
                </a:extLst>
              </a:tr>
            </a:tbl>
          </a:graphicData>
        </a:graphic>
      </p:graphicFrame>
      <p:sp>
        <p:nvSpPr>
          <p:cNvPr id="5" name="内容占位符 1"/>
          <p:cNvSpPr txBox="1">
            <a:spLocks/>
          </p:cNvSpPr>
          <p:nvPr/>
        </p:nvSpPr>
        <p:spPr bwMode="auto">
          <a:xfrm>
            <a:off x="360854" y="5302949"/>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78125" algn="l"/>
                <a:tab pos="5649913"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7895406" y="1838123"/>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260605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图示法是表示概念之间关系的直观方法。下列选项的概念关系能用下侧图示表示的是（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焦虑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复杂情绪</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高级情感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道德感</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青春期生理变化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青春期心理矛盾</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16.jpg" descr="id:2147495206;FounderCES"/>
          <p:cNvPicPr/>
          <p:nvPr/>
        </p:nvPicPr>
        <p:blipFill>
          <a:blip r:embed="rId2"/>
          <a:stretch>
            <a:fillRect/>
          </a:stretch>
        </p:blipFill>
        <p:spPr>
          <a:xfrm>
            <a:off x="6671270" y="2693635"/>
            <a:ext cx="2636132" cy="1531475"/>
          </a:xfrm>
          <a:prstGeom prst="rect">
            <a:avLst/>
          </a:prstGeom>
        </p:spPr>
      </p:pic>
      <p:sp>
        <p:nvSpPr>
          <p:cNvPr id="4" name="矩形 3"/>
          <p:cNvSpPr/>
          <p:nvPr/>
        </p:nvSpPr>
        <p:spPr>
          <a:xfrm>
            <a:off x="1198662" y="2201051"/>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3910763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无锡梁溪区一模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月中旬以来，网信部门深入开展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清朗</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年暑期未成年人网络环境整治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专项行动，全面覆盖直播、短视频、社交、电商等重点环节，集中力量整治危害未成年人身心健康的突出问题。专项行动期间，取得累计清理拦截涉未成年人违法不良信息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万余条等成果，有力维护未成年人合法权益。下列推导合理的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整治网络不良内容</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强化家庭监护责任</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营造良好的网络环境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清理违法信息</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对未成年人实施特殊保护</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促进未成年人健康成长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打击网络诈骗</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未成年人依法自律</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法律具有规范和保护作用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升级</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青少年模式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鼓励平台自主监管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杜绝网络犯罪</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007488" y="3062532"/>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280113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本题考查对未成年人实行特殊保护。题干中，开展未成年人网络环境整治专项行动，清理违法信息，属于对未成年人实施特殊保护，能够为未成年人营造良好的网络环境，从而促进未成年人健康成长，</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符合题意；整治网络不良内容主要是政府相关部门的责任，与强化家庭监护责任之间没有直接的逻辑关系，</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错误；打击网络诈骗是政府相关部门的职责，而未成年人依法自律是对自身行为的要求，</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错误；升级</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青少年模式</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不能杜绝网络犯罪，</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杜绝</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一词太绝对，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218524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2975"/>
            <a:ext cx="11485848" cy="5078313"/>
          </a:xfrm>
        </p:spPr>
        <p:txBody>
          <a:bodyPr/>
          <a:lstStyle/>
          <a:p>
            <a:pPr algn="dist"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日是第十一个国家宪法日。某地开展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法治文化节</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宪法亮屏行动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宪法知识竞答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等丰富多彩的宣传活动，吸引市民热情参与。这些活动的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有利于营造法治文化环境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方便广大市民履行监督宪法实施的职责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可以增强广大市民的宪法意识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有助于公民理解并认同宪法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增强对宪法的信服和尊崇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81410" y="2158734"/>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354583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2778125" algn="l"/>
                <a:tab pos="5649913" algn="l"/>
                <a:tab pos="8523288"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无锡梁溪区一模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）占道摆摊、乱扔垃圾等现象，是城市管理中的难题。近来，不少地方推行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首违不罚、公益减罚、轻微速罚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的柔性执法模式，对于情节轻微的违法行为，若当事人主动整改、积极参加公益志愿活动，就能减轻或免于处罚。以下分析正确的是（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9913" algn="l"/>
                <a:tab pos="8523288"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法律权威因柔性执法而减弱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9913" algn="l"/>
                <a:tab pos="8523288"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法律的作用仅靠强制力实现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9913" algn="l"/>
                <a:tab pos="8523288"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法律也指引、教育人向善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9913" algn="l"/>
                <a:tab pos="8523288"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法律具有规范作用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明确行为底线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9913" algn="l"/>
                <a:tab pos="8523288"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307145" y="2518774"/>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2792239"/>
          </a:xfrm>
        </p:spPr>
        <p:txBody>
          <a:bodyPr/>
          <a:lstStyle/>
          <a:p>
            <a:pPr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本题考查法律的作用。柔性执法会让人民更信服法律，并不会减弱法律的权威，</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错误；法律的作用并不仅仅靠强制力实现，也通过规范全体社会成员的行为等方式实现，</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错误；对于情节轻微的违法行为，若当事人主动整改、积极参加公益志愿活动，就能减轻或免于处罚，说明法律也指引、教育人向善，具有规范作用，明确行为底线，</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051740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80832"/>
            <a:ext cx="11485848" cy="3416320"/>
          </a:xfrm>
        </p:spPr>
        <p:txBody>
          <a:bodyPr/>
          <a:lstStyle/>
          <a:p>
            <a:pPr hangingPunct="0">
              <a:spcAft>
                <a:spcPts val="0"/>
              </a:spcAft>
              <a:tabLst>
                <a:tab pos="2778125" algn="l"/>
                <a:tab pos="5649913"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下列说法能体现下面漫画寓意的是（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9913"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学会换位思考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78125" algn="l"/>
                <a:tab pos="5649913"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珍视和守护生命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9913"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增强自我保护意识</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78125" algn="l"/>
                <a:tab pos="5649913" algn="l"/>
              </a:tabLs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提高驾驶技术水平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9913"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sntzz01-23.jpg" descr="id:2147495213;FounderCES"/>
          <p:cNvPicPr/>
          <p:nvPr/>
        </p:nvPicPr>
        <p:blipFill>
          <a:blip r:embed="rId2"/>
          <a:stretch>
            <a:fillRect/>
          </a:stretch>
        </p:blipFill>
        <p:spPr>
          <a:xfrm>
            <a:off x="4672133" y="2047488"/>
            <a:ext cx="3591686" cy="1980045"/>
          </a:xfrm>
          <a:prstGeom prst="rect">
            <a:avLst/>
          </a:prstGeom>
        </p:spPr>
      </p:pic>
      <p:sp>
        <p:nvSpPr>
          <p:cNvPr id="5" name="矩形 4"/>
          <p:cNvSpPr/>
          <p:nvPr/>
        </p:nvSpPr>
        <p:spPr>
          <a:xfrm>
            <a:off x="5752418" y="1500580"/>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2008643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1871987" y="1520461"/>
            <a:ext cx="9263779" cy="3817079"/>
          </a:xfrm>
          <a:prstGeom prst="rect">
            <a:avLst/>
          </a:prstGeom>
        </p:spPr>
      </p:pic>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457274" y="3291810"/>
            <a:ext cx="1144665" cy="1067137"/>
          </a:xfrm>
          <a:prstGeom prst="rect">
            <a:avLst/>
          </a:prstGeom>
        </p:spPr>
      </p:pic>
      <p:pic>
        <p:nvPicPr>
          <p:cNvPr id="4" name="图片 3"/>
          <p:cNvPicPr>
            <a:picLocks noChangeAspect="1"/>
          </p:cNvPicPr>
          <p:nvPr/>
        </p:nvPicPr>
        <p:blipFill>
          <a:blip r:embed="rId4">
            <a:clrChange>
              <a:clrFrom>
                <a:srgbClr val="FFFFFF"/>
              </a:clrFrom>
              <a:clrTo>
                <a:srgbClr val="FFFFFF">
                  <a:alpha val="0"/>
                </a:srgbClr>
              </a:clrTo>
            </a:clrChange>
          </a:blip>
          <a:stretch>
            <a:fillRect/>
          </a:stretch>
        </p:blipFill>
        <p:spPr>
          <a:xfrm>
            <a:off x="1601939" y="3763162"/>
            <a:ext cx="291356" cy="124434"/>
          </a:xfrm>
          <a:prstGeom prst="rect">
            <a:avLst/>
          </a:prstGeom>
        </p:spPr>
      </p:pic>
    </p:spTree>
    <p:extLst>
      <p:ext uri="{BB962C8B-B14F-4D97-AF65-F5344CB8AC3E}">
        <p14:creationId xmlns:p14="http://schemas.microsoft.com/office/powerpoint/2010/main" val="33878370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0505"/>
            <a:ext cx="11485848" cy="3210623"/>
          </a:xfrm>
        </p:spPr>
        <p:txBody>
          <a:bodyPr/>
          <a:lstStyle/>
          <a:p>
            <a:pPr hangingPunct="0">
              <a:spcAft>
                <a:spcPts val="0"/>
              </a:spcAf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河北中考</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）某初中学校完善校园法治教育工作，采取了聘任法治副校长、开展法治宣传讲座、建立专门的校园纠纷调解室等措施。采取这些措施是为了（　　）</a:t>
            </a:r>
          </a:p>
          <a:p>
            <a:pPr hangingPunct="0">
              <a:spcAft>
                <a:spcPts val="0"/>
              </a:spcAf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建立起平等的师生关系</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推进未成年人保护立法</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惩治未成年人违法犯罪</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保护未成年人健康成长</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199662" y="1999657"/>
            <a:ext cx="407484" cy="461665"/>
          </a:xfrm>
          <a:prstGeom prst="rect">
            <a:avLst/>
          </a:prstGeom>
        </p:spPr>
        <p:txBody>
          <a:bodyPr wrap="none">
            <a:spAutoFit/>
          </a:bodyPr>
          <a:lstStyle/>
          <a:p>
            <a:r>
              <a:rPr lang="en-US" altLang="zh-CN" sz="2400" smtClean="0"/>
              <a:t>D</a:t>
            </a:r>
            <a:endParaRPr lang="zh-CN" altLang="en-US" sz="2400"/>
          </a:p>
        </p:txBody>
      </p:sp>
    </p:spTree>
    <p:extLst>
      <p:ext uri="{BB962C8B-B14F-4D97-AF65-F5344CB8AC3E}">
        <p14:creationId xmlns:p14="http://schemas.microsoft.com/office/powerpoint/2010/main" val="154095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徐州二模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）近期，徐州市召开未成年人保护和违法犯罪预防治理工作座谈会，部署开展专项行动，持续推进未成年人保护和违法犯罪综合治理。此次会议的召开旨在（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加强对未成年人的特殊关爱和保护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彻底杜绝未成年人的违法犯罪行为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构筑未成年人合法权益的学校保护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确保未成年人的合法权益不受侵害</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791978" y="2456547"/>
            <a:ext cx="407484" cy="461665"/>
          </a:xfrm>
          <a:prstGeom prst="rect">
            <a:avLst/>
          </a:prstGeom>
        </p:spPr>
        <p:txBody>
          <a:bodyPr wrap="none">
            <a:spAutoFit/>
          </a:bodyPr>
          <a:lstStyle/>
          <a:p>
            <a:r>
              <a:rPr lang="en-US" altLang="zh-CN" sz="2400" smtClean="0"/>
              <a:t>A</a:t>
            </a:r>
            <a:endParaRPr lang="zh-CN" altLang="en-US" sz="2400"/>
          </a:p>
        </p:txBody>
      </p:sp>
    </p:spTree>
    <p:extLst>
      <p:ext uri="{BB962C8B-B14F-4D97-AF65-F5344CB8AC3E}">
        <p14:creationId xmlns:p14="http://schemas.microsoft.com/office/powerpoint/2010/main" val="3816120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8889"/>
            <a:ext cx="11485848" cy="2792239"/>
          </a:xfrm>
        </p:spPr>
        <p:txBody>
          <a:bodyPr/>
          <a:lstStyle/>
          <a:p>
            <a:pPr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本题考查对未成年人的特殊保护。结合教材知识和材料分析，国家构建困境儿童心理健康守护体系，体现了对困境儿童的关爱，有利于未成年人的健康成长，</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全面改善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的说法太绝对且材料中未体现儿童生活状况改善，排除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特殊权利</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的说法错误，未成年人没有特殊权利，国家对未成年人进行特殊保护，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错误；题干着重体现了政府保护，而非学校保护，排除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83841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46906"/>
          </a:xfrm>
        </p:spPr>
        <p:txBody>
          <a:bodyPr/>
          <a:lstStyle/>
          <a:p>
            <a:pPr hangingPunct="0">
              <a:spcAft>
                <a:spcPts val="0"/>
              </a:spcAf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广东中考</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月，民政部等五部门联合印发《关于开展</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润心伴成长，同心护未来</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主题活动的通知》，要求各地各部门贯通困境儿童心理健康监测、服务帮扶等各个环节，构建困境儿童心理健康全链条守护体系。这表明（　　）</a:t>
            </a:r>
          </a:p>
          <a:p>
            <a:pPr hangingPunct="0">
              <a:spcAft>
                <a:spcPts val="0"/>
              </a:spcAf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困境儿童的生活状况得到全面改</a:t>
            </a:r>
            <a:r>
              <a:rPr lang="zh-CN" altLang="zh-CN" sz="2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善</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困境儿童享有法律规定的特殊权利</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国家为困境儿童构筑学校保护防</a:t>
            </a:r>
            <a:r>
              <a:rPr lang="zh-CN" altLang="zh-CN" sz="2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国家关心关爱困境儿童的健康成长</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373065"/>
            <a:ext cx="11485848" cy="2679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本题考查对未成年人的特殊保护。结合教材知识和材料分析，国家构建困境儿童心理健康守护体系，体现了对困境儿童的关爱，有利于未成年人的健康成长，</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全面改善</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的说法太绝对且材料中未体现儿童生活状况改善，排除</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特殊权利</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的说法错误，未成年人没有特殊权利，国家对未成年人进行特殊保护，</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错误；题干着重体现了政府保护，而非学校保护，排除</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911630" y="1914618"/>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1925187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下列选项中与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奉法者强则国强，奉法者弱则国弱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的意思相近的是（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没有规矩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不成方圆</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木受绳则直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人学法则慎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治国有常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而利民为本</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法令行则国治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法令弛则国乱</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487694" y="1781595"/>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231941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某中学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名未成年女生在宿舍楼内无故殴打、辱骂</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名女同学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造成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人轻微伤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人无法正常生活、学习。当地人民法院审判这起校园欺凌案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名被告人分别被判处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个月到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年有期徒刑。但是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该人民法院并不公开审理此案。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名未成年女生因欺凌同学而被判刑，给了我们什么警示？（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45751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违法犯罪要承担法律责任（</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违法犯罪要受到法律制裁</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我们要养成尊法学法守法用法的习惯，凡是法律禁止的，我们坚决不做，依法规范自身行为。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法律具有强制性和普遍约束力（</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法律面前人人平等</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我们要尊重他人，谨慎交友。</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等等。</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6495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某社区开展了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法律在我们身边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主题宣传活动。以下是活动中的两个案例。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案例一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王阿姨因邻居长期深夜聚会噪音扰民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多次沟通无果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向社区调解委员会求助。调解员依据治安管理处罚法和民法典相关条款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告知邻居其行为已违法。邻居起初不以为然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在社区联合派出所民警上门警告后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才认识到问题的严重性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立即整改。王阿姨感慨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法律真是解决问题的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有力武器</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案例二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某食品厂为降低成本</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偷偷将废水排入河道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导致周边农田污染。生态环境部门依据环境保护法查封该厂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人民法院判决其赔偿农户损失并承担修复费用。此事经媒体报道后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社区居民纷纷参与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法治讲堂</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学习法律知识。社区书记总结道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法治不仅让受害者有底气维权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也让更多人学会用法律守护公平。</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55621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9436"/>
            <a:ext cx="11485848" cy="576248"/>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）两则案例中对违法行为的处理，体现了法律最主要的特征是什么？（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42123" y="1862076"/>
            <a:ext cx="11504580" cy="646331"/>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最主要特征：由国家强制力保证实施。</a:t>
            </a:r>
            <a:endParaRPr lang="zh-CN" altLang="zh-CN" sz="900">
              <a:solidFill>
                <a:srgbClr val="000000"/>
              </a:solidFill>
              <a:cs typeface="Times New Roman" panose="02020603050405020304" pitchFamily="18" charset="0"/>
            </a:endParaRPr>
          </a:p>
        </p:txBody>
      </p:sp>
      <p:sp>
        <p:nvSpPr>
          <p:cNvPr id="5" name="内容占位符 1"/>
          <p:cNvSpPr txBox="1">
            <a:spLocks/>
          </p:cNvSpPr>
          <p:nvPr/>
        </p:nvSpPr>
        <p:spPr bwMode="auto">
          <a:xfrm>
            <a:off x="360854" y="24023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法律的作用</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角度，分析上述案例的积极影响有哪些。（</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a:spLocks/>
          </p:cNvSpPr>
          <p:nvPr/>
        </p:nvSpPr>
        <p:spPr bwMode="auto">
          <a:xfrm>
            <a:off x="360854" y="28968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法律规范全体社会成员的行为。法律规定我们应该享有的权利，应该履行的义务。法律为我们评判自己和他人的行为提供准绳。</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法律通过解决纠纷和制裁违法犯罪，维护我们的合法权益，让生活更美好。 </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0779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4817"/>
            <a:ext cx="11485848" cy="1130246"/>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法治不仅让受害者有底气维权，也让更多人学会用法律守护公平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，请你谈谈法治的意义是什么。（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52228" y="246965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法治是人们共同的生活愿景，也是国家治理现代化的重要标志。</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坚持全面依法治国，建设社会主义法治国家，切实保障社会公平正义和人民权利，已成为我国国家制度和国家治理体系的显著优势之一。</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法治助推中国梦的实现，是实现政治清明、社会公平、民心稳定、国家长治久安的必由之路。</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3659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1402"/>
            <a:ext cx="11485848" cy="2792239"/>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生</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活与法律息息相关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）法律是应生活的需要而制定和颁布的，又对生活加以规范和调整。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）法律通过调整社会关系，不仅服务于人们当下的生活，而且指导着人们未来的生活。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）法律规定的权利和义务为我们每个人提供了自由生存和发展的空间。</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考点梳理DF.eps" descr="id:2147494071;FounderCES"/>
          <p:cNvPicPr/>
          <p:nvPr/>
        </p:nvPicPr>
        <p:blipFill>
          <a:blip r:embed="rId2"/>
          <a:stretch>
            <a:fillRect/>
          </a:stretch>
        </p:blipFill>
        <p:spPr>
          <a:xfrm>
            <a:off x="691146" y="764704"/>
            <a:ext cx="10808120" cy="508000"/>
          </a:xfrm>
          <a:prstGeom prst="rect">
            <a:avLst/>
          </a:prstGeom>
        </p:spPr>
      </p:pic>
      <p:pic>
        <p:nvPicPr>
          <p:cNvPr id="4" name="ZK考点1.eps" descr="id:2147494078;FounderCES"/>
          <p:cNvPicPr/>
          <p:nvPr/>
        </p:nvPicPr>
        <p:blipFill>
          <a:blip r:embed="rId3"/>
          <a:stretch>
            <a:fillRect/>
          </a:stretch>
        </p:blipFill>
        <p:spPr>
          <a:xfrm>
            <a:off x="478582" y="1577349"/>
            <a:ext cx="1333452" cy="343501"/>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7157"/>
            <a:ext cx="11485848" cy="5322163"/>
          </a:xfrm>
        </p:spPr>
        <p:txBody>
          <a:bodyPr/>
          <a:lstStyle/>
          <a:p>
            <a:pPr hangingPunct="0">
              <a:lnSpc>
                <a:spcPct val="130000"/>
              </a:lnSpc>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治的脚步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）法律的本质：法律是统治阶级共同意志的体现，是用来统治国家、管理社会的工具，也是调整社会关系、判断是非曲直、处理矛盾和纠纷的标尺。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）法治的内涵：法治是依法对国家和社会事务进行治理，强调依法治国、法</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律</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）法治的要求：任何组织和个人都要服从法律，遵守法律，依法办事。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）法治的重要性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法治是人们共同的生活愿景，也是国家治理现代化的重要标志。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法治助推中国梦的实现，是实现政治清明、社会公平、民心稳定、国家长治久安的必由之路。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）全面推进依法治国的总目标：建设中国特色社会主义法治体系，建设社会主义法治国家。</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2.eps" descr="id:2147494085;FounderCES"/>
          <p:cNvPicPr/>
          <p:nvPr/>
        </p:nvPicPr>
        <p:blipFill>
          <a:blip r:embed="rId2"/>
          <a:stretch>
            <a:fillRect/>
          </a:stretch>
        </p:blipFill>
        <p:spPr>
          <a:xfrm>
            <a:off x="478582" y="1108307"/>
            <a:ext cx="1241375" cy="319647"/>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2981"/>
            <a:ext cx="11485848" cy="3900235"/>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律的特征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）法律是由国家制定或认可的。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）法律是由国家强制力保证实施的。（</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最主要特征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）法律对全体社会成员具有普遍约束力。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思维拓展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国家强制力是指国家通过监狱、法庭、军队、警察等物质形态所体现出的国家暴力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这是法律权威存在的制度基础。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3.eps" descr="id:2147494092;FounderCES"/>
          <p:cNvPicPr/>
          <p:nvPr/>
        </p:nvPicPr>
        <p:blipFill>
          <a:blip r:embed="rId2"/>
          <a:stretch>
            <a:fillRect/>
          </a:stretch>
        </p:blipFill>
        <p:spPr>
          <a:xfrm>
            <a:off x="487208" y="1678621"/>
            <a:ext cx="1254300" cy="322683"/>
          </a:xfrm>
          <a:prstGeom prst="rect">
            <a:avLst/>
          </a:prstGeom>
        </p:spPr>
      </p:pic>
    </p:spTree>
    <p:extLst>
      <p:ext uri="{BB962C8B-B14F-4D97-AF65-F5344CB8AC3E}">
        <p14:creationId xmlns:p14="http://schemas.microsoft.com/office/powerpoint/2010/main" val="20076927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66939"/>
            <a:ext cx="11485848" cy="3346237"/>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律的作用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）规范作用：法律规定我们应该享有的权利，应该履行的义务。法律让我们懂得在社会生活中可以做什么，应当做什么，不应当做什么。法律也为我们评判自己和他人的行为提供了准绳，指引、教育人向善。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）保护作用：法律通过解决纠纷和制裁违法犯罪，惩恶扬善、伸张正义，维护我们的合法权益。</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4.eps" descr="id:2147494099;FounderCES"/>
          <p:cNvPicPr/>
          <p:nvPr/>
        </p:nvPicPr>
        <p:blipFill>
          <a:blip r:embed="rId2"/>
          <a:stretch>
            <a:fillRect/>
          </a:stretch>
        </p:blipFill>
        <p:spPr>
          <a:xfrm>
            <a:off x="478582" y="1854522"/>
            <a:ext cx="1254221" cy="322919"/>
          </a:xfrm>
          <a:prstGeom prst="rect">
            <a:avLst/>
          </a:prstGeom>
        </p:spPr>
      </p:pic>
    </p:spTree>
    <p:extLst>
      <p:ext uri="{BB962C8B-B14F-4D97-AF65-F5344CB8AC3E}">
        <p14:creationId xmlns:p14="http://schemas.microsoft.com/office/powerpoint/2010/main" val="32493654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2792239"/>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未</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成年人需要特殊保护的原因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）未成年人身心发育尚不成熟，自我保护能力较弱，辨别是非能力和自我控制能力不强，容易受到不良因素的影响和不法侵害。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）未成年人的生存和发展事关人类的未来，给予未成年人特殊关爱和保护，已经成为人类的共识。保护未成年人的合法权益，是人类文明和社会进步的应有之义。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5.eps" descr="id:2147494106;FounderCES"/>
          <p:cNvPicPr/>
          <p:nvPr/>
        </p:nvPicPr>
        <p:blipFill>
          <a:blip r:embed="rId2"/>
          <a:stretch>
            <a:fillRect/>
          </a:stretch>
        </p:blipFill>
        <p:spPr>
          <a:xfrm>
            <a:off x="478582" y="1374483"/>
            <a:ext cx="1275773" cy="325372"/>
          </a:xfrm>
          <a:prstGeom prst="rect">
            <a:avLst/>
          </a:prstGeom>
        </p:spPr>
      </p:pic>
      <p:sp>
        <p:nvSpPr>
          <p:cNvPr id="4" name="内容占位符 1"/>
          <p:cNvSpPr txBox="1">
            <a:spLocks/>
          </p:cNvSpPr>
          <p:nvPr/>
        </p:nvSpPr>
        <p:spPr bwMode="auto">
          <a:xfrm>
            <a:off x="360854" y="4009243"/>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专门保护未成年人的法律</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未成年人保护法、预防未成年人犯罪法等。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ZK考点6.eps" descr="id:2147494113;FounderCES"/>
          <p:cNvPicPr/>
          <p:nvPr/>
        </p:nvPicPr>
        <p:blipFill>
          <a:blip r:embed="rId3"/>
          <a:stretch>
            <a:fillRect/>
          </a:stretch>
        </p:blipFill>
        <p:spPr>
          <a:xfrm>
            <a:off x="478582" y="4183271"/>
            <a:ext cx="1292072" cy="332776"/>
          </a:xfrm>
          <a:prstGeom prst="rect">
            <a:avLst/>
          </a:prstGeom>
        </p:spPr>
      </p:pic>
    </p:spTree>
    <p:extLst>
      <p:ext uri="{BB962C8B-B14F-4D97-AF65-F5344CB8AC3E}">
        <p14:creationId xmlns:p14="http://schemas.microsoft.com/office/powerpoint/2010/main" val="4098548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59410"/>
          </a:xfrm>
        </p:spPr>
        <p:txBody>
          <a:bodyPr/>
          <a:lstStyle/>
          <a:p>
            <a:pPr hangingPunct="0">
              <a:spcAft>
                <a:spcPts val="0"/>
              </a:spcAft>
            </a:pPr>
            <a:r>
              <a:rPr lang="en-US"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大保护</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家庭保护、学校保护、社会保护、网络保护、政府保护和司法保护，共同构筑起全方位保障未成年人合法权益的防线，形成全社会关心、保护未成年人的有效机制和良好风尚。</a:t>
            </a:r>
          </a:p>
          <a:p>
            <a:pPr hangingPunct="0">
              <a:spcAft>
                <a:spcPts val="0"/>
              </a:spcAf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）家庭保护</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7.eps" descr="id:2147494120;FounderCES"/>
          <p:cNvPicPr/>
          <p:nvPr/>
        </p:nvPicPr>
        <p:blipFill>
          <a:blip r:embed="rId2"/>
          <a:stretch>
            <a:fillRect/>
          </a:stretch>
        </p:blipFill>
        <p:spPr>
          <a:xfrm>
            <a:off x="461330" y="934521"/>
            <a:ext cx="1345856" cy="343501"/>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2681635051"/>
              </p:ext>
            </p:extLst>
          </p:nvPr>
        </p:nvGraphicFramePr>
        <p:xfrm>
          <a:off x="461330" y="2924944"/>
          <a:ext cx="10971213" cy="3520440"/>
        </p:xfrm>
        <a:graphic>
          <a:graphicData uri="http://schemas.openxmlformats.org/drawingml/2006/table">
            <a:tbl>
              <a:tblPr firstRow="1" firstCol="1" bandRow="1"/>
              <a:tblGrid>
                <a:gridCol w="1300571">
                  <a:extLst>
                    <a:ext uri="{9D8B030D-6E8A-4147-A177-3AD203B41FA5}">
                      <a16:colId xmlns:a16="http://schemas.microsoft.com/office/drawing/2014/main" val="1639811607"/>
                    </a:ext>
                  </a:extLst>
                </a:gridCol>
                <a:gridCol w="9670642">
                  <a:extLst>
                    <a:ext uri="{9D8B030D-6E8A-4147-A177-3AD203B41FA5}">
                      <a16:colId xmlns:a16="http://schemas.microsoft.com/office/drawing/2014/main" val="56772993"/>
                    </a:ext>
                  </a:extLst>
                </a:gridCol>
              </a:tblGrid>
              <a:tr h="0">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3527243"/>
                  </a:ext>
                </a:extLst>
              </a:tr>
              <a:tr h="0">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含义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父母、其他监护人和共同生活的其他成年家庭成员对未成年人进行的保护，包括生活上的关心照顾和思想上的教育培养</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4127265"/>
                  </a:ext>
                </a:extLst>
              </a:tr>
              <a:tr h="0">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地位</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家庭是未成年人保护的第一个阵地，家庭保护是未成年人保护的基础</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8679646"/>
                  </a:ext>
                </a:extLst>
              </a:tr>
              <a:tr h="0">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侵权</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打骂、歧视未成年人；父母离异后不愿抚养未成年子女；让未成年子女辍学在家或外出打工；等等</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6558475"/>
                  </a:ext>
                </a:extLst>
              </a:tr>
              <a:tr h="0">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保</a:t>
                      </a:r>
                      <a:r>
                        <a:rPr lang="zh-CN" sz="220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护措</a:t>
                      </a: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施</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孩子生病时及时带其就医；保证子女按时入学；对孩子进行教育；等等</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4761301"/>
                  </a:ext>
                </a:extLst>
              </a:tr>
            </a:tbl>
          </a:graphicData>
        </a:graphic>
      </p:graphicFrame>
    </p:spTree>
    <p:extLst>
      <p:ext uri="{BB962C8B-B14F-4D97-AF65-F5344CB8AC3E}">
        <p14:creationId xmlns:p14="http://schemas.microsoft.com/office/powerpoint/2010/main" val="3127468188"/>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672</TotalTime>
  <Words>4626</Words>
  <Application>Microsoft Office PowerPoint</Application>
  <PresentationFormat>自定义</PresentationFormat>
  <Paragraphs>221</Paragraphs>
  <Slides>38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38</vt:i4>
      </vt:variant>
    </vt:vector>
  </HeadingPairs>
  <TitlesOfParts>
    <vt:vector size="46" baseType="lpstr">
      <vt:lpstr>Calibri</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607</cp:revision>
  <dcterms:created xsi:type="dcterms:W3CDTF">2020-11-06T05:24:00Z</dcterms:created>
  <dcterms:modified xsi:type="dcterms:W3CDTF">2025-11-15T03:15:43Z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